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2.xml" ContentType="application/vnd.openxmlformats-officedocument.presentationml.tags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841" r:id="rId2"/>
    <p:sldMasterId id="2147483911" r:id="rId3"/>
  </p:sldMasterIdLst>
  <p:notesMasterIdLst>
    <p:notesMasterId r:id="rId12"/>
  </p:notesMasterIdLst>
  <p:handoutMasterIdLst>
    <p:handoutMasterId r:id="rId13"/>
  </p:handoutMasterIdLst>
  <p:sldIdLst>
    <p:sldId id="256" r:id="rId4"/>
    <p:sldId id="2147473345" r:id="rId5"/>
    <p:sldId id="2147473346" r:id="rId6"/>
    <p:sldId id="2147473347" r:id="rId7"/>
    <p:sldId id="2147473350" r:id="rId8"/>
    <p:sldId id="2147473349" r:id="rId9"/>
    <p:sldId id="2147473352" r:id="rId10"/>
    <p:sldId id="2134805334" r:id="rId11"/>
  </p:sldIdLst>
  <p:sldSz cx="9144000" cy="5143500" type="screen16x9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154"/>
    <a:srgbClr val="0A0908"/>
    <a:srgbClr val="001135"/>
    <a:srgbClr val="001D47"/>
    <a:srgbClr val="FF8B10"/>
    <a:srgbClr val="666666"/>
    <a:srgbClr val="333333"/>
    <a:srgbClr val="CCCCCC"/>
    <a:srgbClr val="FFFB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CD3D5D-ACE4-AD23-9054-6BE86E857334}" v="2" dt="2023-04-06T14:28:56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85" autoAdjust="0"/>
  </p:normalViewPr>
  <p:slideViewPr>
    <p:cSldViewPr snapToGrid="0">
      <p:cViewPr varScale="1">
        <p:scale>
          <a:sx n="83" d="100"/>
          <a:sy n="83" d="100"/>
        </p:scale>
        <p:origin x="824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315"/>
    </p:cViewPr>
  </p:sorterViewPr>
  <p:notesViewPr>
    <p:cSldViewPr snapToGrid="0">
      <p:cViewPr varScale="1">
        <p:scale>
          <a:sx n="47" d="100"/>
          <a:sy n="47" d="100"/>
        </p:scale>
        <p:origin x="27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C28550-19D5-3331-FDCF-97C2DD562F9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F61390-7D74-B28E-2D41-B6DC8E5ECD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20B7D-E502-441B-B7CA-48B1CB04DB04}" type="datetimeFigureOut">
              <a:rPr lang="en-IN" smtClean="0"/>
              <a:t>12-05-2023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7BB002-A5F0-F88E-8028-0C805E72FB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560BC-44B8-9B50-478F-DBB60E8C78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44154-D7BB-4D7D-AA88-4ABF32D178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995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97BD504-C1E2-4CD3-BDA5-AC064513FCE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1"/>
            </p:custDataLst>
            <p:extLst>
              <p:ext uri="{D42A27DB-BD31-4B8C-83A1-F6EECF244321}">
                <p14:modId xmlns:p14="http://schemas.microsoft.com/office/powerpoint/2010/main" val="1819143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2" imgW="473" imgH="476" progId="TCLayout.ActiveDocument.1">
                  <p:embed/>
                </p:oleObj>
              </mc:Choice>
              <mc:Fallback>
                <p:oleObj name="think-cell Slide" r:id="rId52" imgW="473" imgH="476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97BD504-C1E2-4CD3-BDA5-AC064513FC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3" r:id="rId10"/>
    <p:sldLayoutId id="2147483794" r:id="rId11"/>
    <p:sldLayoutId id="2147483775" r:id="rId12"/>
    <p:sldLayoutId id="214748379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753" r:id="rId23"/>
    <p:sldLayoutId id="2147483757" r:id="rId24"/>
    <p:sldLayoutId id="2147483758" r:id="rId25"/>
    <p:sldLayoutId id="2147483815" r:id="rId26"/>
    <p:sldLayoutId id="2147483760" r:id="rId27"/>
    <p:sldLayoutId id="2147483761" r:id="rId28"/>
    <p:sldLayoutId id="2147483762" r:id="rId29"/>
    <p:sldLayoutId id="2147483774" r:id="rId30"/>
    <p:sldLayoutId id="2147483755" r:id="rId31"/>
    <p:sldLayoutId id="2147483756" r:id="rId32"/>
    <p:sldLayoutId id="2147483793" r:id="rId33"/>
    <p:sldLayoutId id="2147483814" r:id="rId34"/>
    <p:sldLayoutId id="2147483751" r:id="rId35"/>
    <p:sldLayoutId id="2147483746" r:id="rId36"/>
    <p:sldLayoutId id="2147483791" r:id="rId37"/>
    <p:sldLayoutId id="2147483749" r:id="rId38"/>
    <p:sldLayoutId id="2147483747" r:id="rId39"/>
    <p:sldLayoutId id="2147483748" r:id="rId40"/>
    <p:sldLayoutId id="2147483750" r:id="rId41"/>
    <p:sldLayoutId id="2147483772" r:id="rId42"/>
    <p:sldLayoutId id="2147483677" r:id="rId43"/>
    <p:sldLayoutId id="2147483792" r:id="rId44"/>
    <p:sldLayoutId id="2147483833" r:id="rId45"/>
    <p:sldLayoutId id="2147483769" r:id="rId46"/>
    <p:sldLayoutId id="2147483773" r:id="rId47"/>
    <p:sldLayoutId id="2147483771" r:id="rId48"/>
    <p:sldLayoutId id="2147483679" r:id="rId4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internal use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1A09E81E-B201-46CD-BB33-C3914926BB2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755134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1A09E81E-B201-46CD-BB33-C3914926BB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ft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4.emf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DE067CE-9129-459B-930A-FB55E624FED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251729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6" progId="TCLayout.ActiveDocument.1">
                  <p:embed/>
                </p:oleObj>
              </mc:Choice>
              <mc:Fallback>
                <p:oleObj name="think-cell Slide" r:id="rId3" imgW="473" imgH="476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FDE067CE-9129-459B-930A-FB55E624FE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97" y="390113"/>
            <a:ext cx="5312229" cy="1603147"/>
          </a:xfrm>
        </p:spPr>
        <p:txBody>
          <a:bodyPr vert="horz"/>
          <a:lstStyle/>
          <a:p>
            <a:r>
              <a:rPr lang="en-US" dirty="0"/>
              <a:t>Effects of black-box</a:t>
            </a:r>
            <a:br>
              <a:rPr lang="en-US" dirty="0"/>
            </a:br>
            <a:r>
              <a:rPr lang="en-US" dirty="0"/>
              <a:t>data poisoning on</a:t>
            </a:r>
            <a:br>
              <a:rPr lang="en-US" dirty="0"/>
            </a:br>
            <a:r>
              <a:rPr lang="en-US" dirty="0"/>
              <a:t>RAN AI/ML</a:t>
            </a:r>
            <a:br>
              <a:rPr lang="en-US" dirty="0"/>
            </a:br>
            <a:br>
              <a:rPr lang="en-US" dirty="0"/>
            </a:br>
            <a:br>
              <a:rPr lang="en-150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4697" y="2880219"/>
            <a:ext cx="5043989" cy="5909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Rakshesh P Bhatt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sz="1600" dirty="0"/>
              <a:t>11.</a:t>
            </a:r>
            <a:r>
              <a:rPr lang="en-150" sz="1600" dirty="0"/>
              <a:t>0</a:t>
            </a:r>
            <a:r>
              <a:rPr lang="en-US" sz="1600" dirty="0"/>
              <a:t>5.20</a:t>
            </a:r>
            <a:r>
              <a:rPr lang="en-150" sz="1600" dirty="0"/>
              <a:t>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6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A295790F-8378-0647-7F0F-E081D14FDA0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85823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6" progId="TCLayout.ActiveDocument.1">
                  <p:embed/>
                </p:oleObj>
              </mc:Choice>
              <mc:Fallback>
                <p:oleObj name="think-cell Slide" r:id="rId3" imgW="473" imgH="47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295790F-8378-0647-7F0F-E081D14FD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5A94BC-E39B-663C-C752-EB124A5894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IN" dirty="0"/>
              <a:t>Agenda</a:t>
            </a:r>
          </a:p>
          <a:p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C4B82A2-1A8F-8792-518A-14CF0D111AD4}"/>
              </a:ext>
            </a:extLst>
          </p:cNvPr>
          <p:cNvSpPr txBox="1"/>
          <p:nvPr/>
        </p:nvSpPr>
        <p:spPr>
          <a:xfrm>
            <a:off x="417599" y="1132114"/>
            <a:ext cx="7973365" cy="30326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 defTabSz="180000">
              <a:spcBef>
                <a:spcPts val="12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5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Illustrate the impacts of black-box data poisoning on various AI/ML algorithms</a:t>
            </a:r>
          </a:p>
          <a:p>
            <a:pPr marL="742950" lvl="1" indent="-285750" defTabSz="180000">
              <a:spcBef>
                <a:spcPts val="12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Data collected from live network is used for simulations of data-poisoning attacks</a:t>
            </a:r>
          </a:p>
          <a:p>
            <a:pPr marL="742950" lvl="1" indent="-285750" defTabSz="180000">
              <a:spcBef>
                <a:spcPts val="12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Load balancing use-case considered, and energy saving can be considered as a complementary use-case if generic load predictions are considered</a:t>
            </a:r>
          </a:p>
          <a:p>
            <a:pPr marL="742950" lvl="1" indent="-285750" defTabSz="180000">
              <a:spcBef>
                <a:spcPts val="12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Input data (feature-set) poisoned without knowledge of the ML algorithm being used for predictive load-balancing</a:t>
            </a:r>
          </a:p>
          <a:p>
            <a:pPr marL="285750" indent="-285750" defTabSz="180000">
              <a:spcBef>
                <a:spcPts val="12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5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Conclusions from simulation results</a:t>
            </a:r>
            <a:endParaRPr lang="ko-KR" altLang="en-US" sz="15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/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72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A295790F-8378-0647-7F0F-E081D14FDA0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6" progId="TCLayout.ActiveDocument.1">
                  <p:embed/>
                </p:oleObj>
              </mc:Choice>
              <mc:Fallback>
                <p:oleObj name="think-cell Slide" r:id="rId3" imgW="473" imgH="47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295790F-8378-0647-7F0F-E081D14FD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5A94BC-E39B-663C-C752-EB124A5894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1190"/>
            <a:ext cx="8308800" cy="340654"/>
          </a:xfrm>
        </p:spPr>
        <p:txBody>
          <a:bodyPr/>
          <a:lstStyle/>
          <a:p>
            <a:r>
              <a:rPr lang="en-IN" dirty="0"/>
              <a:t>Details of data collected from live network</a:t>
            </a:r>
          </a:p>
          <a:p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C4B82A2-1A8F-8792-518A-14CF0D111AD4}"/>
              </a:ext>
            </a:extLst>
          </p:cNvPr>
          <p:cNvSpPr txBox="1"/>
          <p:nvPr/>
        </p:nvSpPr>
        <p:spPr>
          <a:xfrm>
            <a:off x="417600" y="732543"/>
            <a:ext cx="4254292" cy="397008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 defTabSz="180000"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Data collected on Latency, RRC connected UEs, active users, bad SNR and PRB utilization related metrics 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used as features for predicting congestion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the experiments, these features were poisoned without poisoning the derived </a:t>
            </a:r>
            <a:r>
              <a:rPr lang="en-US" altLang="ko-KR" sz="1400" dirty="0" err="1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High_Load</a:t>
            </a: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label (1/0)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endParaRPr lang="en-US" altLang="ko-KR" sz="1200" dirty="0">
              <a:solidFill>
                <a:srgbClr val="001135"/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Data collected from 250+ cells in live network</a:t>
            </a: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Data pre-processing includes balancing the data-set for congestion and non-congestion data points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Sample data-set shown here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Congestion criteria decided based on a formula using these metrics</a:t>
            </a: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Random 80% of data-set used for training and 20% for testing</a:t>
            </a:r>
            <a:endParaRPr lang="ko-KR" altLang="en-US" sz="14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/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BCC510-90AC-5030-B292-E2F1747F78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6662" y="732543"/>
            <a:ext cx="4127553" cy="355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8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E7D030-8E80-2EA8-0E56-5361820A04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54007"/>
            <a:ext cx="8308800" cy="340654"/>
          </a:xfrm>
        </p:spPr>
        <p:txBody>
          <a:bodyPr/>
          <a:lstStyle/>
          <a:p>
            <a:r>
              <a:rPr lang="en-US" dirty="0"/>
              <a:t>Load Balancing and Energy-Saving use cases</a:t>
            </a:r>
            <a:endParaRPr lang="en-IN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F86063-3117-F2CC-B445-95A8A7DCD5C3}"/>
              </a:ext>
            </a:extLst>
          </p:cNvPr>
          <p:cNvSpPr txBox="1"/>
          <p:nvPr/>
        </p:nvSpPr>
        <p:spPr>
          <a:xfrm>
            <a:off x="417599" y="697256"/>
            <a:ext cx="4005717" cy="395583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defTabSz="180000"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Load-balancing </a:t>
            </a: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One of the use-cases studied in RAN3 TR 37.817, and considered in SA3 study TR 33.877</a:t>
            </a:r>
          </a:p>
          <a:p>
            <a:pPr marL="612000" lvl="1" indent="-21600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IN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Use case is to improve network performance: 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1) distribute the load evenly among cells and areas of cells, 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2) transfer part of the traffic from congested cells or from congested areas of cells, 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3) offload users from one cell, cell area, carrier or RAT. </a:t>
            </a:r>
          </a:p>
          <a:p>
            <a:pPr marL="612000" lvl="1" indent="-21600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IN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This requires predicting: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1) the congestion of cells, 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2) the load on cells, or 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3) need to transfer load to neighbour cells</a:t>
            </a: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7A6B23-7CB4-FECA-1911-B9033F0DE1FC}"/>
              </a:ext>
            </a:extLst>
          </p:cNvPr>
          <p:cNvSpPr txBox="1"/>
          <p:nvPr/>
        </p:nvSpPr>
        <p:spPr>
          <a:xfrm>
            <a:off x="4663440" y="697256"/>
            <a:ext cx="3910560" cy="395583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defTabSz="180000">
              <a:spcBef>
                <a:spcPts val="600"/>
              </a:spcBef>
              <a:tabLst>
                <a:tab pos="180000" algn="l"/>
              </a:tabLst>
            </a:pPr>
            <a:r>
              <a:rPr lang="en-IN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Network Energy-Saving </a:t>
            </a: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IN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Another use-case </a:t>
            </a: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 RAN3 TR 37.817 and considered in SA3 study in TR 33.877</a:t>
            </a:r>
          </a:p>
          <a:p>
            <a:pPr marL="612000" lvl="1" indent="-21600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IN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Use case is to reduce the energy consumption of the whole radio access network (RAN):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by cell activation/ deactivation - an energy saving scheme in the spatial domain that exploits traffic offloading in a layered structure</a:t>
            </a:r>
          </a:p>
          <a:p>
            <a:pPr marL="612000" lvl="1" indent="-21600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IN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This can be considered as a complementary use-case to predictive Load-balancing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When predicted cell load is on the higher side, proactive load-balancing can be performed</a:t>
            </a:r>
          </a:p>
          <a:p>
            <a:pPr marL="936000" lvl="2" indent="-18000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IN" altLang="ko-KR" sz="13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When predicted cell load is on the lower side, energy saving can be performed</a:t>
            </a:r>
            <a:endParaRPr lang="en-US" altLang="ko-KR" sz="1300" dirty="0">
              <a:solidFill>
                <a:srgbClr val="001135"/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/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5377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FAC499-6D18-1AD5-D9DB-C8203D16D7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2545"/>
            <a:ext cx="8308800" cy="340654"/>
          </a:xfrm>
        </p:spPr>
        <p:txBody>
          <a:bodyPr/>
          <a:lstStyle/>
          <a:p>
            <a:r>
              <a:rPr lang="en-US" dirty="0"/>
              <a:t>Example of load-balancing and energy-saving </a:t>
            </a:r>
            <a:r>
              <a:rPr lang="en-US" dirty="0" err="1"/>
              <a:t>w.r.t.</a:t>
            </a:r>
            <a:r>
              <a:rPr lang="en-US" dirty="0"/>
              <a:t> PRB utilization</a:t>
            </a:r>
            <a:endParaRPr lang="en-I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E08309-8698-62F3-01DF-EF43B742A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52" y="621095"/>
            <a:ext cx="8713695" cy="313344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379869F-BBA2-38AC-0F61-2373CC6558BE}"/>
              </a:ext>
            </a:extLst>
          </p:cNvPr>
          <p:cNvSpPr/>
          <p:nvPr/>
        </p:nvSpPr>
        <p:spPr>
          <a:xfrm>
            <a:off x="417600" y="3754537"/>
            <a:ext cx="8521594" cy="97323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Predicting the load on the system can help proactive load-balancing as well as proactive energy saving decisions</a:t>
            </a:r>
          </a:p>
          <a:p>
            <a:pPr marL="171450" indent="-1714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NOTE that %_</a:t>
            </a:r>
            <a:r>
              <a:rPr lang="en-US" sz="1200" dirty="0" err="1">
                <a:solidFill>
                  <a:schemeClr val="tx2"/>
                </a:solidFill>
              </a:rPr>
              <a:t>DL_PRB_Util</a:t>
            </a:r>
            <a:r>
              <a:rPr lang="en-US" sz="1200" dirty="0">
                <a:solidFill>
                  <a:schemeClr val="tx2"/>
                </a:solidFill>
              </a:rPr>
              <a:t> is not the only metric, but can be used along with other metrics like latency related, connected UEs related, and number of active users</a:t>
            </a:r>
            <a:endParaRPr lang="en-IN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98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9F598A-FB70-8B9A-7CDC-8DC64098E2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2545"/>
            <a:ext cx="8308800" cy="340654"/>
          </a:xfrm>
        </p:spPr>
        <p:txBody>
          <a:bodyPr/>
          <a:lstStyle/>
          <a:p>
            <a:r>
              <a:rPr lang="en-US" dirty="0"/>
              <a:t>Congestion prediction accuracy comparison with data poisoning</a:t>
            </a:r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CA443B-D33E-3BFB-928B-E799C05306DC}"/>
              </a:ext>
            </a:extLst>
          </p:cNvPr>
          <p:cNvSpPr txBox="1"/>
          <p:nvPr/>
        </p:nvSpPr>
        <p:spPr>
          <a:xfrm>
            <a:off x="448335" y="739149"/>
            <a:ext cx="2320029" cy="35715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Randomly X% of input data (feature values) is corrupted intentionally for these tests</a:t>
            </a: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Prediction accuracies for all algorithms reduce significantly due to data poisoning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Worst affected are decision trees and random forest classifiers</a:t>
            </a:r>
          </a:p>
          <a:p>
            <a:pPr marL="285750" indent="-285750" defTabSz="18000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4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More the amount of poisoning, larger is the impact</a:t>
            </a:r>
            <a:endParaRPr lang="ko-KR" altLang="en-US" sz="14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  <a:p>
            <a:pPr defTabSz="180000">
              <a:spcAft>
                <a:spcPts val="300"/>
              </a:spcAft>
              <a:tabLst>
                <a:tab pos="180000" algn="l"/>
              </a:tabLst>
            </a:pPr>
            <a:endParaRPr lang="ko-KR" altLang="en-US" sz="1200" dirty="0"/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40B5327F-F493-E283-893A-1788CF415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98" y="863939"/>
            <a:ext cx="5807376" cy="3415622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DBEF2E-A428-EB40-B12F-7F8914BFCDC4}"/>
              </a:ext>
            </a:extLst>
          </p:cNvPr>
          <p:cNvSpPr/>
          <p:nvPr/>
        </p:nvSpPr>
        <p:spPr>
          <a:xfrm>
            <a:off x="6270173" y="2161515"/>
            <a:ext cx="1801089" cy="612522"/>
          </a:xfrm>
          <a:prstGeom prst="ellips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IN" sz="1200" dirty="0">
              <a:solidFill>
                <a:schemeClr val="tx2"/>
              </a:solidFill>
            </a:endParaRP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ADB571BF-835B-93AA-EFE2-4E46C4EA4663}"/>
              </a:ext>
            </a:extLst>
          </p:cNvPr>
          <p:cNvSpPr/>
          <p:nvPr/>
        </p:nvSpPr>
        <p:spPr>
          <a:xfrm>
            <a:off x="7780606" y="736748"/>
            <a:ext cx="1149942" cy="1546667"/>
          </a:xfrm>
          <a:prstGeom prst="wedgeEllipseCallout">
            <a:avLst>
              <a:gd name="adj1" fmla="val -37174"/>
              <a:gd name="adj2" fmla="val 51061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100" dirty="0">
                <a:solidFill>
                  <a:srgbClr val="FF0000"/>
                </a:solidFill>
              </a:rPr>
              <a:t>Best performing  algorithms are worst affected by data poisoning!</a:t>
            </a:r>
            <a:endParaRPr lang="en-IN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421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2CEF03-302F-470C-EA37-BEED42C3FE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2545"/>
            <a:ext cx="8308800" cy="340654"/>
          </a:xfrm>
        </p:spPr>
        <p:txBody>
          <a:bodyPr/>
          <a:lstStyle/>
          <a:p>
            <a:r>
              <a:rPr lang="en-US" dirty="0"/>
              <a:t>Conclusions from simulation results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52680A-87A6-1ABE-0465-1C3D19D71A06}"/>
              </a:ext>
            </a:extLst>
          </p:cNvPr>
          <p:cNvSpPr txBox="1"/>
          <p:nvPr/>
        </p:nvSpPr>
        <p:spPr>
          <a:xfrm>
            <a:off x="417600" y="602191"/>
            <a:ext cx="8080941" cy="407738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285750" indent="-285750" defTabSz="180000">
              <a:spcBef>
                <a:spcPts val="12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Black-box data poisoning performed on input features can lead to significant impacts on congestion predictions irrespective of the algorithm being used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Different % of input data (feature-set) corrupted without knowledge of the ML algorithm being used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Similar impacts expected on more generic load-predictions which maybe used for load balancing as well as energy saving</a:t>
            </a:r>
          </a:p>
          <a:p>
            <a:pPr marL="285750" indent="-285750" defTabSz="180000">
              <a:buFont typeface="Courier New" panose="02070309020205020404" pitchFamily="49" charset="0"/>
              <a:buChar char="o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Corrupting the input data can be done by a bot, or compromised UE, or compromised BTS (acting as BTS towards UE and as UE towards network), for intentionally sending bad data which is likely to be consumed by ML models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3GPP specifications (need to) provide details of all inputs required for ML models, and this information is sufficient for an adversary to launch black-box data poisoning attacks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magnitude of impact of data poisoning may depend on the algorithm used, but does not restrict adversaries from launching the attacks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 or algorithm is inherently robust against data-poisoning attacks</a:t>
            </a:r>
          </a:p>
          <a:p>
            <a:pPr marL="742950" lvl="1" indent="-285750" defTabSz="180000">
              <a:buFont typeface="Wingdings" panose="05000000000000000000" pitchFamily="2" charset="2"/>
              <a:buChar char="§"/>
              <a:tabLst>
                <a:tab pos="180000" algn="l"/>
              </a:tabLst>
            </a:pPr>
            <a:r>
              <a:rPr lang="en-US" altLang="ko-KR" sz="1600" dirty="0">
                <a:solidFill>
                  <a:srgbClr val="001135"/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best performing algorithms, which will be most likely to be deployed, can be worst impacted by data poisoning!</a:t>
            </a:r>
            <a:endParaRPr lang="ko-KR" altLang="en-US" sz="1400" dirty="0">
              <a:solidFill>
                <a:srgbClr val="001135"/>
              </a:solidFill>
              <a:latin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910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8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499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4&quot;&gt;&lt;elem m_fUsage=&quot;8.91349527613749614829E+00&quot;&gt;&lt;m_msothmcolidx val=&quot;0&quot;/&gt;&lt;m_rgb r=&quot;FF&quot; g=&quot;D9&quot; b=&quot;66&quot;/&gt;&lt;/elem&gt;&lt;elem m_fUsage=&quot;7.88654492324477041088E-01&quot;&gt;&lt;m_msothmcolidx val=&quot;0&quot;/&gt;&lt;m_rgb r=&quot;70&quot; g=&quot;30&quot; b=&quot;A0&quot;/&gt;&lt;/elem&gt;&lt;elem m_fUsage=&quot;4.23911582752162438559E-02&quot;&gt;&lt;m_msothmcolidx val=&quot;0&quot;/&gt;&lt;m_rgb r=&quot;E0&quot; g=&quot;DA&quot; b=&quot;5B&quot;/&gt;&lt;/elem&gt;&lt;elem m_fUsage=&quot;4.06008916805078862167E-02&quot;&gt;&lt;m_msothmcolidx val=&quot;0&quot;/&gt;&lt;m_rgb r=&quot;F8&quot; g=&quot;CB&quot; b=&quot;AD&quot;/&gt;&lt;/elem&gt;&lt;elem m_fUsage=&quot;3.65408025124571017583E-02&quot;&gt;&lt;m_msothmcolidx val=&quot;0&quot;/&gt;&lt;m_rgb r=&quot;00&quot; g=&quot;B0&quot; b=&quot;F0&quot;/&gt;&lt;/elem&gt;&lt;elem m_fUsage=&quot;3.58068187142382629573E-02&quot;&gt;&lt;m_msothmcolidx val=&quot;0&quot;/&gt;&lt;m_rgb r=&quot;8F&quot; g=&quot;AA&quot; b=&quot;DC&quot;/&gt;&lt;/elem&gt;&lt;elem m_fUsage=&quot;2.10616009548487762015E-02&quot;&gt;&lt;m_msothmcolidx val=&quot;0&quot;/&gt;&lt;m_rgb r=&quot;68&quot; g=&quot;68&quot; b=&quot;68&quot;/&gt;&lt;/elem&gt;&lt;elem m_fUsage=&quot;2.02755595904452780298E-02&quot;&gt;&lt;m_msothmcolidx val=&quot;0&quot;/&gt;&lt;m_rgb r=&quot;F9&quot; g=&quot;E8&quot; b=&quot;22&quot;/&gt;&lt;/elem&gt;&lt;elem m_fUsage=&quot;1.47808829414346077497E-02&quot;&gt;&lt;m_msothmcolidx val=&quot;0&quot;/&gt;&lt;m_rgb r=&quot;8D&quot; g=&quot;19&quot; b=&quot;0D&quot;/&gt;&lt;/elem&gt;&lt;elem m_fUsage=&quot;1.33027946472911474951E-02&quot;&gt;&lt;m_msothmcolidx val=&quot;0&quot;/&gt;&lt;m_rgb r=&quot;20&quot; g=&quot;38&quot; b=&quot;64&quot;/&gt;&lt;/elem&gt;&lt;elem m_fUsage=&quot;1.19725151825620327456E-02&quot;&gt;&lt;m_msothmcolidx val=&quot;0&quot;/&gt;&lt;m_rgb r=&quot;A9&quot; g=&quot;D1&quot; b=&quot;8E&quot;/&gt;&lt;/elem&gt;&lt;elem m_fUsage=&quot;7.85516721127895063692E-03&quot;&gt;&lt;m_msothmcolidx val=&quot;0&quot;/&gt;&lt;m_rgb r=&quot;E2&quot; g=&quot;3B&quot; b=&quot;3B&quot;/&gt;&lt;/elem&gt;&lt;elem m_fUsage=&quot;6.36268544113594968631E-03&quot;&gt;&lt;m_msothmcolidx val=&quot;0&quot;/&gt;&lt;m_rgb r=&quot;E0&quot; g=&quot;3D&quot; b=&quot;CD&quot;/&gt;&lt;/elem&gt;&lt;elem m_fUsage=&quot;5.15377520732011960153E-03&quot;&gt;&lt;m_msothmcolidx val=&quot;0&quot;/&gt;&lt;m_rgb r=&quot;C5&quot; g=&quot;5A&quot; b=&quot;11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706</Words>
  <Application>Microsoft Office PowerPoint</Application>
  <PresentationFormat>On-screen Show (16:9)</PresentationFormat>
  <Paragraphs>64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Calibri</vt:lpstr>
      <vt:lpstr>Courier New</vt:lpstr>
      <vt:lpstr>Nokia Pure Headline Light</vt:lpstr>
      <vt:lpstr>Nokia Pure Headline Ultra Light</vt:lpstr>
      <vt:lpstr>Nokia Pure Text</vt:lpstr>
      <vt:lpstr>Nokia Pure Text Light</vt:lpstr>
      <vt:lpstr>Wingdings</vt:lpstr>
      <vt:lpstr>1. Master</vt:lpstr>
      <vt:lpstr>1. White master</vt:lpstr>
      <vt:lpstr>2_Nokia White Master with headline</vt:lpstr>
      <vt:lpstr>think-cell Slide</vt:lpstr>
      <vt:lpstr>Effects of black-box data poisoning on RAN AI/ML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Effects of black-box data poisoning on RAN AI/ML   </dc:title>
  <dc:subject/>
  <dc:creator/>
  <cp:keywords/>
  <dc:description/>
  <cp:lastModifiedBy/>
  <cp:revision>2</cp:revision>
  <dcterms:created xsi:type="dcterms:W3CDTF">2023-02-07T12:57:47Z</dcterms:created>
  <dcterms:modified xsi:type="dcterms:W3CDTF">2023-05-12T13:31:00Z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2023-04-03T06:38:28Z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7fd6dadd-9c64-4c65-8b66-7be3e909ccbf</vt:lpwstr>
  </property>
  <property fmtid="{D5CDD505-2E9C-101B-9397-08002B2CF9AE}" pid="8" name="MSIP_Label_b1aa2129-79ec-42c0-bfac-e5b7a0374572_ContentBits">
    <vt:lpwstr>0</vt:lpwstr>
  </property>
</Properties>
</file>